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9"/>
  </p:notesMasterIdLst>
  <p:sldIdLst>
    <p:sldId id="256" r:id="rId2"/>
    <p:sldId id="257" r:id="rId3"/>
    <p:sldId id="285" r:id="rId4"/>
    <p:sldId id="294" r:id="rId5"/>
    <p:sldId id="312" r:id="rId6"/>
    <p:sldId id="313" r:id="rId7"/>
    <p:sldId id="307" r:id="rId8"/>
  </p:sldIdLst>
  <p:sldSz cx="9144000" cy="5143500" type="screen16x9"/>
  <p:notesSz cx="6858000" cy="9144000"/>
  <p:embeddedFontLst>
    <p:embeddedFont>
      <p:font typeface="Arvo" panose="020B0604020202020204" charset="0"/>
      <p:regular r:id="rId10"/>
      <p:bold r:id="rId11"/>
      <p:italic r:id="rId12"/>
      <p:boldItalic r:id="rId13"/>
    </p:embeddedFont>
    <p:embeddedFont>
      <p:font typeface="Roboto Condensed" panose="020B0604020202020204" charset="0"/>
      <p:regular r:id="rId14"/>
      <p:bold r:id="rId15"/>
      <p:italic r:id="rId16"/>
      <p:boldItalic r:id="rId17"/>
    </p:embeddedFont>
    <p:embeddedFont>
      <p:font typeface="Roboto Condensed Light" panose="020B060402020202020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D8E029E-5672-45F5-8C46-F630DF07C203}">
  <a:tblStyle styleId="{FD8E029E-5672-45F5-8C46-F630DF07C20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02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viewProps" Target="view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100" b="1" dirty="0"/>
              <a:t>Количество участников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ru-RU" dirty="0"/>
                      <a:t>30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9F7-449A-8A9E-4715CA4C483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/>
                      <a:t>53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9F7-449A-8A9E-4715CA4C48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Лист1!$A$1:$A$2</c:f>
              <c:numCache>
                <c:formatCode>General</c:formatCode>
                <c:ptCount val="2"/>
                <c:pt idx="0">
                  <c:v>2017</c:v>
                </c:pt>
                <c:pt idx="1">
                  <c:v>2018</c:v>
                </c:pt>
              </c:numCache>
            </c:numRef>
          </c:cat>
          <c:val>
            <c:numRef>
              <c:f>Лист1!$B$1:$B$2</c:f>
              <c:numCache>
                <c:formatCode>General</c:formatCode>
                <c:ptCount val="2"/>
                <c:pt idx="0">
                  <c:v>582</c:v>
                </c:pt>
                <c:pt idx="1">
                  <c:v>776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02-476E-B970-217C3F651A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9704832"/>
        <c:axId val="99706368"/>
      </c:barChart>
      <c:catAx>
        <c:axId val="99704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9706368"/>
        <c:crosses val="autoZero"/>
        <c:auto val="1"/>
        <c:lblAlgn val="ctr"/>
        <c:lblOffset val="100"/>
        <c:noMultiLvlLbl val="0"/>
      </c:catAx>
      <c:valAx>
        <c:axId val="997063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99704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accent1"/>
      </a:solidFill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100" b="1" dirty="0"/>
              <a:t>Количество лауреатов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ru-RU" dirty="0"/>
                      <a:t>10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D99-431A-8F20-D68F0611C86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ru-RU" dirty="0"/>
                      <a:t>15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99-431A-8F20-D68F0611C8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Лист1!$A$1:$A$2</c:f>
              <c:numCache>
                <c:formatCode>General</c:formatCode>
                <c:ptCount val="2"/>
                <c:pt idx="0">
                  <c:v>2017</c:v>
                </c:pt>
                <c:pt idx="1">
                  <c:v>2018</c:v>
                </c:pt>
              </c:numCache>
            </c:numRef>
          </c:cat>
          <c:val>
            <c:numRef>
              <c:f>Лист1!$B$1:$B$2</c:f>
              <c:numCache>
                <c:formatCode>General</c:formatCode>
                <c:ptCount val="2"/>
                <c:pt idx="0">
                  <c:v>582</c:v>
                </c:pt>
                <c:pt idx="1">
                  <c:v>776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02-476E-B970-217C3F651A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2799872"/>
        <c:axId val="161938048"/>
      </c:barChart>
      <c:catAx>
        <c:axId val="152799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1938048"/>
        <c:crosses val="autoZero"/>
        <c:auto val="1"/>
        <c:lblAlgn val="ctr"/>
        <c:lblOffset val="100"/>
        <c:noMultiLvlLbl val="0"/>
      </c:catAx>
      <c:valAx>
        <c:axId val="1619380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27998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accent1"/>
      </a:solidFill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0.13322</cdr:x>
      <cdr:y>0.85244</cdr:y>
    </cdr:from>
    <cdr:to>
      <cdr:x>0.37418</cdr:x>
      <cdr:y>0.99583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id="{C4A17A57-F97E-4385-B574-A9C6A9BD94A0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281339" y="1624093"/>
          <a:ext cx="508883" cy="273185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568891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59380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864733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864733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864733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0938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C7D3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rgbClr val="3F53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3677236" y="4278349"/>
            <a:ext cx="5480829" cy="432996"/>
            <a:chOff x="5582265" y="4646738"/>
            <a:chExt cx="5480829" cy="432996"/>
          </a:xfrm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6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F53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Google Shape;90;p6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814275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4396123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chart" Target="../charts/char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1"/>
          <p:cNvSpPr txBox="1">
            <a:spLocks noGrp="1"/>
          </p:cNvSpPr>
          <p:nvPr>
            <p:ph type="ctrTitle"/>
          </p:nvPr>
        </p:nvSpPr>
        <p:spPr>
          <a:xfrm>
            <a:off x="525447" y="1592318"/>
            <a:ext cx="6193971" cy="20002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ru-RU" sz="3000" dirty="0"/>
              <a:t>Рекомендации по подготовке конкурсанта к федеральному этапу конкурса</a:t>
            </a:r>
            <a:br>
              <a:rPr lang="ru-RU" sz="3600" dirty="0">
                <a:solidFill>
                  <a:srgbClr val="002060"/>
                </a:solidFill>
              </a:rPr>
            </a:br>
            <a:endParaRPr sz="3400" dirty="0"/>
          </a:p>
        </p:txBody>
      </p:sp>
      <p:sp>
        <p:nvSpPr>
          <p:cNvPr id="2" name="TextBox 1"/>
          <p:cNvSpPr txBox="1"/>
          <p:nvPr/>
        </p:nvSpPr>
        <p:spPr>
          <a:xfrm>
            <a:off x="292872" y="4153421"/>
            <a:ext cx="853440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Roboto Condensed" panose="020B0604020202020204" charset="0"/>
                <a:ea typeface="Roboto Condensed" panose="020B0604020202020204" charset="0"/>
                <a:cs typeface="Arial" panose="020B0604020202020204" pitchFamily="34" charset="0"/>
              </a:rPr>
              <a:t>Васягина Наталия Николаевна - </a:t>
            </a:r>
            <a:r>
              <a:rPr lang="ru-RU" sz="1600" i="1" dirty="0">
                <a:solidFill>
                  <a:srgbClr val="002060"/>
                </a:solidFill>
                <a:latin typeface="Roboto Condensed" panose="020B0604020202020204" charset="0"/>
                <a:ea typeface="Roboto Condensed" panose="020B0604020202020204" charset="0"/>
                <a:cs typeface="Arial" panose="020B0604020202020204" pitchFamily="34" charset="0"/>
              </a:rPr>
              <a:t>заведующий кафедрой психологии образования </a:t>
            </a:r>
          </a:p>
          <a:p>
            <a:r>
              <a:rPr lang="ru-RU" sz="1600" i="1" dirty="0">
                <a:solidFill>
                  <a:srgbClr val="002060"/>
                </a:solidFill>
                <a:latin typeface="Roboto Condensed" panose="020B0604020202020204" charset="0"/>
                <a:ea typeface="Roboto Condensed" panose="020B0604020202020204" charset="0"/>
                <a:cs typeface="Arial" panose="020B0604020202020204" pitchFamily="34" charset="0"/>
              </a:rPr>
              <a:t>ФГБОУ ВО "Уральский государственный педагогический университет", доктор психологических наук, профессор, член Экспертного Совета Федерации психологов образования России</a:t>
            </a:r>
            <a:endParaRPr lang="ru-RU" i="1" dirty="0"/>
          </a:p>
        </p:txBody>
      </p:sp>
      <p:sp>
        <p:nvSpPr>
          <p:cNvPr id="4" name="TextBox 3"/>
          <p:cNvSpPr txBox="1"/>
          <p:nvPr/>
        </p:nvSpPr>
        <p:spPr>
          <a:xfrm>
            <a:off x="421419" y="102269"/>
            <a:ext cx="78797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Roboto Condensed"/>
                <a:ea typeface="Roboto Condensed"/>
                <a:cs typeface="Roboto Condensed"/>
              </a:rPr>
              <a:t>Всероссийский конкурс профессионального мастерства «Педагог-психолог России – 2019»</a:t>
            </a:r>
          </a:p>
        </p:txBody>
      </p:sp>
      <p:pic>
        <p:nvPicPr>
          <p:cNvPr id="2050" name="Picture 2" descr="C:\Users\Андрей\Desktop\PP_logo.previe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0416" y="1598131"/>
            <a:ext cx="2146852" cy="2043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814274" y="392575"/>
            <a:ext cx="5695383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2600" dirty="0"/>
              <a:t>Цели и задачи конкурса</a:t>
            </a:r>
            <a:endParaRPr sz="2600" dirty="0"/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3</a:t>
            </a:r>
            <a:endParaRPr dirty="0"/>
          </a:p>
        </p:txBody>
      </p:sp>
      <p:sp>
        <p:nvSpPr>
          <p:cNvPr id="193" name="Google Shape;193;p12"/>
          <p:cNvSpPr txBox="1">
            <a:spLocks noGrp="1"/>
          </p:cNvSpPr>
          <p:nvPr>
            <p:ph type="body" idx="1"/>
          </p:nvPr>
        </p:nvSpPr>
        <p:spPr>
          <a:xfrm>
            <a:off x="2456953" y="1278044"/>
            <a:ext cx="6304501" cy="178320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1500" b="1" dirty="0">
                <a:cs typeface="Arial"/>
              </a:rPr>
              <a:t>Конкурс направлен на рост профессионального мастерства педагогов-психологов, обмен профессиональным опытом, повышение эффективности и качества психолого-педагогического сопровождения при реализации федеральных государственных образовательных стандартов общего образования, а также презентацию лучших региональных практик применения Профессионального стандарта педагога-психолога</a:t>
            </a:r>
            <a:endParaRPr dirty="0"/>
          </a:p>
        </p:txBody>
      </p:sp>
      <p:graphicFrame>
        <p:nvGraphicFramePr>
          <p:cNvPr id="22" name="Диаграмма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6472240"/>
              </p:ext>
            </p:extLst>
          </p:nvPr>
        </p:nvGraphicFramePr>
        <p:xfrm>
          <a:off x="124177" y="1464600"/>
          <a:ext cx="2111895" cy="1905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Google Shape;193;p12"/>
          <p:cNvSpPr txBox="1">
            <a:spLocks noGrp="1"/>
          </p:cNvSpPr>
          <p:nvPr>
            <p:ph type="body" idx="1"/>
          </p:nvPr>
        </p:nvSpPr>
        <p:spPr>
          <a:xfrm>
            <a:off x="2974922" y="3156668"/>
            <a:ext cx="5731756" cy="183518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ru-RU" sz="1500" b="1" dirty="0">
                <a:solidFill>
                  <a:srgbClr val="FF9800"/>
                </a:solidFill>
                <a:sym typeface="Arial"/>
              </a:rPr>
              <a:t>Информация о конкурсе </a:t>
            </a:r>
            <a:r>
              <a:rPr lang="ru-RU" sz="1500" b="1" dirty="0">
                <a:cs typeface="Arial"/>
                <a:sym typeface="Arial"/>
              </a:rPr>
              <a:t>размещена на официальных сайтах </a:t>
            </a: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ru-RU" sz="600" b="1" dirty="0">
              <a:cs typeface="Arial"/>
              <a:sym typeface="Arial"/>
            </a:endParaRP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ru-RU" sz="1500" b="1" i="1" dirty="0">
                <a:cs typeface="Arial"/>
                <a:sym typeface="Arial"/>
              </a:rPr>
              <a:t>федерального государственного бюджетного научного учреждения </a:t>
            </a:r>
            <a:r>
              <a:rPr lang="ru-RU" sz="1500" b="1" dirty="0">
                <a:cs typeface="Arial"/>
                <a:sym typeface="Arial"/>
              </a:rPr>
              <a:t>«Центр защиты прав и интересов детей»;</a:t>
            </a: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ru-RU" sz="600" b="1" dirty="0">
              <a:cs typeface="Arial"/>
              <a:sym typeface="Arial"/>
            </a:endParaRP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ru-RU" sz="1500" b="1" i="1" dirty="0">
                <a:cs typeface="Arial"/>
                <a:sym typeface="Arial"/>
              </a:rPr>
              <a:t>Общероссийской общественной организации </a:t>
            </a:r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ru-RU" sz="1500" b="1" dirty="0">
                <a:cs typeface="Arial"/>
                <a:sym typeface="Arial"/>
              </a:rPr>
              <a:t>«Федерация психологов образования России» www.rospsy.ru</a:t>
            </a:r>
          </a:p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ru-RU" sz="1500" b="1" dirty="0">
                <a:solidFill>
                  <a:srgbClr val="FF9800"/>
                </a:solidFill>
                <a:sym typeface="Arial"/>
              </a:rPr>
              <a:t>Сайт конкурса http://педагогпсихолог.рф.</a:t>
            </a:r>
          </a:p>
          <a:p>
            <a:pPr marL="0" lvl="0" indent="0">
              <a:buClr>
                <a:schemeClr val="dk1"/>
              </a:buClr>
              <a:buSzPts val="1100"/>
              <a:buNone/>
            </a:pPr>
            <a:endParaRPr lang="ru-RU" sz="1400" dirty="0">
              <a:solidFill>
                <a:srgbClr val="002060"/>
              </a:solidFill>
            </a:endParaRPr>
          </a:p>
          <a:p>
            <a:pPr marL="285750" lvl="0" indent="-285750">
              <a:buClr>
                <a:schemeClr val="dk1"/>
              </a:buClr>
              <a:buSzPts val="1100"/>
              <a:buFontTx/>
              <a:buChar char="-"/>
            </a:pPr>
            <a:endParaRPr lang="ru-RU" sz="1400" dirty="0">
              <a:solidFill>
                <a:srgbClr val="002060"/>
              </a:solidFill>
            </a:endParaRPr>
          </a:p>
          <a:p>
            <a:pPr marL="285750" lvl="0" indent="-285750">
              <a:buClr>
                <a:schemeClr val="dk1"/>
              </a:buClr>
              <a:buSzPts val="1100"/>
              <a:buFontTx/>
              <a:buChar char="-"/>
            </a:pPr>
            <a:endParaRPr sz="1400" dirty="0">
              <a:solidFill>
                <a:srgbClr val="002060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/>
          </a:p>
          <a:p>
            <a:pPr marL="0" lvl="0" indent="0" algn="l" rtl="0">
              <a:spcBef>
                <a:spcPts val="600"/>
              </a:spcBef>
              <a:spcAft>
                <a:spcPts val="1000"/>
              </a:spcAft>
              <a:buNone/>
            </a:pPr>
            <a:endParaRPr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37" y="515716"/>
            <a:ext cx="594357" cy="571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5" name="Диаграмма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7859800"/>
              </p:ext>
            </p:extLst>
          </p:nvPr>
        </p:nvGraphicFramePr>
        <p:xfrm>
          <a:off x="405516" y="3832529"/>
          <a:ext cx="1887540" cy="1120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516" y="4722542"/>
            <a:ext cx="365757" cy="196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209" y="4696483"/>
            <a:ext cx="350838" cy="22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2600" dirty="0"/>
              <a:t>Этапы конкурса</a:t>
            </a:r>
            <a:endParaRPr sz="2600" dirty="0"/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5" name="Прямоугольник 4"/>
          <p:cNvSpPr/>
          <p:nvPr/>
        </p:nvSpPr>
        <p:spPr>
          <a:xfrm>
            <a:off x="176916" y="1421365"/>
            <a:ext cx="862517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200" lvl="0">
              <a:buClr>
                <a:srgbClr val="C7D3E6"/>
              </a:buClr>
              <a:buSzPts val="2400"/>
            </a:pPr>
            <a:r>
              <a:rPr lang="ru-RU" sz="2000" b="1" dirty="0">
                <a:solidFill>
                  <a:srgbClr val="FF9800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Конкурс проводится в два этапа: региональный и федеральный</a:t>
            </a:r>
          </a:p>
          <a:p>
            <a:pPr marL="76200" lvl="0">
              <a:buClr>
                <a:srgbClr val="C7D3E6"/>
              </a:buClr>
              <a:buSzPts val="2400"/>
            </a:pPr>
            <a:endParaRPr lang="ru-RU" sz="600" b="1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  <a:p>
            <a:pPr marL="76200" lvl="0">
              <a:buClr>
                <a:srgbClr val="C7D3E6"/>
              </a:buClr>
              <a:buSzPts val="2400"/>
            </a:pPr>
            <a:r>
              <a:rPr lang="ru-RU" sz="2000" b="1" dirty="0">
                <a:solidFill>
                  <a:srgbClr val="FF9800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I этап – региональный. </a:t>
            </a:r>
            <a:r>
              <a:rPr lang="ru-RU" sz="2000" b="1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Проводится организационными комитетами региональных конкурсов профессионального мастерства «Педагог- психолог – 2019». </a:t>
            </a:r>
            <a:r>
              <a:rPr lang="ru-RU" sz="2000" i="1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Срок проведения: до 16 сентября 2019 года.</a:t>
            </a:r>
          </a:p>
          <a:p>
            <a:pPr marL="76200" lvl="0">
              <a:buClr>
                <a:srgbClr val="C7D3E6"/>
              </a:buClr>
              <a:buSzPts val="2400"/>
            </a:pPr>
            <a:endParaRPr lang="ru-RU" sz="600" b="1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  <a:p>
            <a:pPr marL="76200" lvl="0">
              <a:buClr>
                <a:srgbClr val="C7D3E6"/>
              </a:buClr>
              <a:buSzPts val="2400"/>
            </a:pPr>
            <a:r>
              <a:rPr lang="ru-RU" sz="2000" b="1" dirty="0">
                <a:solidFill>
                  <a:srgbClr val="FF9800"/>
                </a:solidFill>
                <a:latin typeface="Roboto Condensed Light"/>
                <a:ea typeface="Roboto Condensed Light"/>
                <a:cs typeface="Roboto Condensed Light"/>
              </a:rPr>
              <a:t>II этап – федеральный. </a:t>
            </a:r>
            <a:r>
              <a:rPr lang="ru-RU" sz="2000" b="1" dirty="0">
                <a:solidFill>
                  <a:srgbClr val="263248"/>
                </a:solidFill>
                <a:latin typeface="Roboto Condensed Light"/>
                <a:ea typeface="Roboto Condensed Light"/>
              </a:rPr>
              <a:t>Включает два тура: </a:t>
            </a:r>
            <a:r>
              <a:rPr lang="ru-RU" sz="2000" b="1" i="1" u="sng" dirty="0">
                <a:solidFill>
                  <a:srgbClr val="263248"/>
                </a:solidFill>
                <a:latin typeface="Roboto Condensed Light"/>
                <a:ea typeface="Roboto Condensed Light"/>
              </a:rPr>
              <a:t>экспертный и финальный</a:t>
            </a:r>
            <a:r>
              <a:rPr lang="ru-RU" sz="2000" b="1" dirty="0">
                <a:solidFill>
                  <a:srgbClr val="263248"/>
                </a:solidFill>
                <a:latin typeface="Roboto Condensed Light"/>
                <a:ea typeface="Roboto Condensed Light"/>
              </a:rPr>
              <a:t>. </a:t>
            </a:r>
            <a:endParaRPr lang="ru-RU" sz="2000" b="1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  <a:p>
            <a:r>
              <a:rPr lang="ru-RU" sz="2000" b="1" u="sng" dirty="0">
                <a:solidFill>
                  <a:srgbClr val="263248"/>
                </a:solidFill>
                <a:latin typeface="Roboto Condensed Light"/>
                <a:ea typeface="Roboto Condensed Light"/>
              </a:rPr>
              <a:t>Экспертный тур </a:t>
            </a:r>
            <a:r>
              <a:rPr lang="ru-RU" sz="2000" b="1" dirty="0">
                <a:solidFill>
                  <a:srgbClr val="263248"/>
                </a:solidFill>
                <a:latin typeface="Roboto Condensed Light"/>
                <a:ea typeface="Roboto Condensed Light"/>
              </a:rPr>
              <a:t>состоит из четырех конкурных испытаний: </a:t>
            </a:r>
          </a:p>
          <a:p>
            <a:r>
              <a:rPr lang="ru-RU" sz="1900" i="1" u="sng" dirty="0">
                <a:solidFill>
                  <a:srgbClr val="263248"/>
                </a:solidFill>
                <a:latin typeface="Roboto Condensed Light"/>
                <a:ea typeface="Roboto Condensed Light"/>
              </a:rPr>
              <a:t>двух заочных </a:t>
            </a:r>
            <a:r>
              <a:rPr lang="ru-RU" sz="1900" b="1" dirty="0">
                <a:solidFill>
                  <a:srgbClr val="263248"/>
                </a:solidFill>
                <a:latin typeface="Roboto Condensed Light"/>
                <a:ea typeface="Roboto Condensed Light"/>
              </a:rPr>
              <a:t>( «Характеристика профессиональной деятельности Конкурсанта», «Визитная карточка» ) и  </a:t>
            </a:r>
            <a:r>
              <a:rPr lang="ru-RU" sz="1900" i="1" u="sng" dirty="0">
                <a:solidFill>
                  <a:srgbClr val="263248"/>
                </a:solidFill>
                <a:latin typeface="Roboto Condensed Light"/>
                <a:ea typeface="Roboto Condensed Light"/>
              </a:rPr>
              <a:t>двух очных </a:t>
            </a:r>
            <a:r>
              <a:rPr lang="ru-RU" sz="1900" b="1" dirty="0">
                <a:solidFill>
                  <a:srgbClr val="263248"/>
                </a:solidFill>
                <a:latin typeface="Roboto Condensed Light"/>
                <a:ea typeface="Roboto Condensed Light"/>
              </a:rPr>
              <a:t>(«Профессиональный </a:t>
            </a:r>
            <a:r>
              <a:rPr lang="ru-RU" sz="1900" b="1" dirty="0" err="1">
                <a:solidFill>
                  <a:srgbClr val="263248"/>
                </a:solidFill>
                <a:latin typeface="Roboto Condensed Light"/>
                <a:ea typeface="Roboto Condensed Light"/>
              </a:rPr>
              <a:t>квест</a:t>
            </a:r>
            <a:r>
              <a:rPr lang="ru-RU" sz="1900" b="1" dirty="0">
                <a:solidFill>
                  <a:srgbClr val="263248"/>
                </a:solidFill>
                <a:latin typeface="Roboto Condensed Light"/>
                <a:ea typeface="Roboto Condensed Light"/>
              </a:rPr>
              <a:t>» и «Мастер-класс»). </a:t>
            </a:r>
            <a:endParaRPr lang="ru-RU" sz="1900" b="1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  <a:p>
            <a:pPr marL="76200" lvl="0">
              <a:buClr>
                <a:srgbClr val="C7D3E6"/>
              </a:buClr>
              <a:buSzPts val="2400"/>
            </a:pPr>
            <a:endParaRPr lang="ru-RU" sz="600" b="1" u="sng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  <a:p>
            <a:pPr marL="76200" lvl="0">
              <a:buClr>
                <a:srgbClr val="C7D3E6"/>
              </a:buClr>
              <a:buSzPts val="2400"/>
            </a:pPr>
            <a:r>
              <a:rPr lang="ru-RU" sz="2000" b="1" u="sng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Финальный тур</a:t>
            </a:r>
            <a:r>
              <a:rPr lang="ru-RU" sz="2400" b="1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 </a:t>
            </a:r>
            <a:r>
              <a:rPr lang="ru-RU" sz="2000" b="1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включает конкурсное испытание – «Профессиональные кейсы».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15" y="515717"/>
            <a:ext cx="546653" cy="525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9981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921729" y="385665"/>
            <a:ext cx="5415461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2200" dirty="0"/>
              <a:t>У</a:t>
            </a:r>
            <a:r>
              <a:rPr lang="ru-RU" sz="2400" dirty="0"/>
              <a:t>словия эффективной подготовки конкурсантов</a:t>
            </a:r>
            <a:endParaRPr sz="2200" dirty="0"/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5" name="Прямоугольник 4"/>
          <p:cNvSpPr/>
          <p:nvPr/>
        </p:nvSpPr>
        <p:spPr>
          <a:xfrm>
            <a:off x="180575" y="1422327"/>
            <a:ext cx="8031128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81000">
              <a:buClr>
                <a:srgbClr val="C7D3E6"/>
              </a:buClr>
              <a:buSzPts val="2400"/>
              <a:buFont typeface="Roboto Condensed Light"/>
              <a:buChar char="▰"/>
            </a:pPr>
            <a:r>
              <a:rPr lang="ru-RU" sz="1800" b="1" dirty="0">
                <a:solidFill>
                  <a:srgbClr val="263248"/>
                </a:solidFill>
                <a:latin typeface="Roboto Condensed Light"/>
                <a:ea typeface="Roboto Condensed Light"/>
              </a:rPr>
              <a:t>Участие конкурсанта в городских и региональных конкурсах профессионального мастерства;</a:t>
            </a:r>
          </a:p>
          <a:p>
            <a:pPr marL="457200" indent="-381000">
              <a:buClr>
                <a:srgbClr val="C7D3E6"/>
              </a:buClr>
              <a:buSzPts val="2400"/>
              <a:buFont typeface="Roboto Condensed Light"/>
              <a:buChar char="▰"/>
            </a:pPr>
            <a:endParaRPr lang="ru-RU" sz="1800" b="1" dirty="0">
              <a:solidFill>
                <a:srgbClr val="263248"/>
              </a:solidFill>
              <a:latin typeface="Roboto Condensed Light"/>
              <a:ea typeface="Roboto Condensed Light"/>
            </a:endParaRPr>
          </a:p>
          <a:p>
            <a:pPr marL="457200" indent="-381000">
              <a:buClr>
                <a:srgbClr val="C7D3E6"/>
              </a:buClr>
              <a:buSzPts val="2400"/>
              <a:buFont typeface="Roboto Condensed Light"/>
              <a:buChar char="▰"/>
            </a:pPr>
            <a:r>
              <a:rPr lang="ru-RU" sz="1800" b="1" dirty="0">
                <a:solidFill>
                  <a:srgbClr val="263248"/>
                </a:solidFill>
                <a:latin typeface="Roboto Condensed Light"/>
                <a:ea typeface="Roboto Condensed Light"/>
              </a:rPr>
              <a:t>Участие конкурсанта в инновационной деятельности</a:t>
            </a:r>
            <a:r>
              <a:rPr lang="ru-RU" sz="1800" b="1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;</a:t>
            </a:r>
          </a:p>
          <a:p>
            <a:pPr marL="457200" indent="-381000">
              <a:buClr>
                <a:srgbClr val="C7D3E6"/>
              </a:buClr>
              <a:buSzPts val="2400"/>
              <a:buFont typeface="Roboto Condensed Light"/>
              <a:buChar char="▰"/>
            </a:pPr>
            <a:endParaRPr lang="ru-RU" sz="1800" b="1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  <a:p>
            <a:pPr marL="457200" indent="-381000">
              <a:buClr>
                <a:srgbClr val="C7D3E6"/>
              </a:buClr>
              <a:buSzPts val="2400"/>
              <a:buFont typeface="Roboto Condensed Light"/>
              <a:buChar char="▰"/>
            </a:pPr>
            <a:r>
              <a:rPr lang="ru-RU" sz="1800" b="1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Практика публичных выступлений в рамках обучающих и  научно-практических мероприятий;</a:t>
            </a:r>
          </a:p>
          <a:p>
            <a:pPr marL="457200" indent="-381000">
              <a:buClr>
                <a:srgbClr val="C7D3E6"/>
              </a:buClr>
              <a:buSzPts val="2400"/>
              <a:buFont typeface="Roboto Condensed Light"/>
              <a:buChar char="▰"/>
            </a:pPr>
            <a:endParaRPr lang="ru-RU" sz="1800" b="1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  <a:p>
            <a:pPr marL="457200" indent="-381000">
              <a:buClr>
                <a:srgbClr val="C7D3E6"/>
              </a:buClr>
              <a:buSzPts val="2400"/>
              <a:buFont typeface="Roboto Condensed Light"/>
              <a:buChar char="▰"/>
            </a:pPr>
            <a:r>
              <a:rPr lang="ru-RU" sz="1800" b="1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Объективная оценка и учет возможностей конкурсанта;</a:t>
            </a:r>
          </a:p>
          <a:p>
            <a:pPr marL="457200" indent="-381000">
              <a:buClr>
                <a:srgbClr val="C7D3E6"/>
              </a:buClr>
              <a:buSzPts val="2400"/>
              <a:buFont typeface="Roboto Condensed Light"/>
              <a:buChar char="▰"/>
            </a:pPr>
            <a:endParaRPr lang="ru-RU" sz="1800" b="1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  <a:p>
            <a:pPr marL="457200" indent="-381000">
              <a:buClr>
                <a:srgbClr val="C7D3E6"/>
              </a:buClr>
              <a:buSzPts val="2400"/>
              <a:buFont typeface="Roboto Condensed Light"/>
              <a:buChar char="▰"/>
            </a:pPr>
            <a:r>
              <a:rPr lang="ru-RU" sz="2000" b="1" dirty="0">
                <a:solidFill>
                  <a:srgbClr val="FF9800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Открытость конкурсанта новому опыту, желание совершенствоваться в профессии, повышать свою компетентность </a:t>
            </a:r>
          </a:p>
          <a:p>
            <a:pPr marL="457200" indent="-381000">
              <a:buClr>
                <a:srgbClr val="C7D3E6"/>
              </a:buClr>
              <a:buSzPts val="2400"/>
              <a:buFont typeface="Roboto Condensed Light"/>
              <a:buChar char="▰"/>
            </a:pPr>
            <a:endParaRPr lang="ru-RU" sz="1800" b="1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77" y="512398"/>
            <a:ext cx="572494" cy="550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481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921729" y="385665"/>
            <a:ext cx="5415461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2200" dirty="0"/>
              <a:t>А</a:t>
            </a:r>
            <a:r>
              <a:rPr lang="ru-RU" sz="2400" dirty="0"/>
              <a:t>лгоритм подготовки конкурсанта </a:t>
            </a:r>
            <a:endParaRPr sz="2200" dirty="0"/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5" name="Прямоугольник 4"/>
          <p:cNvSpPr/>
          <p:nvPr/>
        </p:nvSpPr>
        <p:spPr>
          <a:xfrm>
            <a:off x="31805" y="1207641"/>
            <a:ext cx="9167854" cy="401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81000">
              <a:buClr>
                <a:srgbClr val="C7D3E6"/>
              </a:buClr>
              <a:buSzPts val="2400"/>
              <a:buFont typeface="Roboto Condensed Light"/>
              <a:buChar char="▰"/>
            </a:pPr>
            <a:r>
              <a:rPr lang="ru-RU" sz="1700" b="1" dirty="0">
                <a:solidFill>
                  <a:srgbClr val="263248"/>
                </a:solidFill>
                <a:latin typeface="Roboto Condensed Light"/>
                <a:ea typeface="Roboto Condensed Light"/>
              </a:rPr>
              <a:t>Изучить положение о конкурсе;</a:t>
            </a:r>
          </a:p>
          <a:p>
            <a:pPr marL="457200" indent="-381000">
              <a:buClr>
                <a:srgbClr val="C7D3E6"/>
              </a:buClr>
              <a:buSzPts val="2400"/>
              <a:buFont typeface="Roboto Condensed Light"/>
              <a:buChar char="▰"/>
            </a:pPr>
            <a:r>
              <a:rPr lang="ru-RU" sz="1700" b="1" dirty="0">
                <a:solidFill>
                  <a:srgbClr val="263248"/>
                </a:solidFill>
                <a:latin typeface="Roboto Condensed Light"/>
                <a:ea typeface="Roboto Condensed Light"/>
              </a:rPr>
              <a:t>Провести системный анализ опыта участников предыдущих лет, изучить тенденции в практике подготовки и подачи конкурсных материалов;</a:t>
            </a:r>
          </a:p>
          <a:p>
            <a:pPr marL="457200" indent="-381000">
              <a:buClr>
                <a:srgbClr val="C7D3E6"/>
              </a:buClr>
              <a:buSzPts val="2400"/>
              <a:buFont typeface="Roboto Condensed Light"/>
              <a:buChar char="▰"/>
            </a:pPr>
            <a:r>
              <a:rPr lang="ru-RU" sz="1700" b="1" dirty="0">
                <a:solidFill>
                  <a:srgbClr val="263248"/>
                </a:solidFill>
                <a:latin typeface="Roboto Condensed Light"/>
                <a:ea typeface="Roboto Condensed Light"/>
              </a:rPr>
              <a:t>Проанализировать опыт конкурсанта, выявить наиболее активные направления в его деятельности;</a:t>
            </a:r>
          </a:p>
          <a:p>
            <a:pPr marL="457200" indent="-381000">
              <a:buClr>
                <a:srgbClr val="C7D3E6"/>
              </a:buClr>
              <a:buSzPts val="2400"/>
              <a:buFont typeface="Roboto Condensed Light"/>
              <a:buChar char="▰"/>
            </a:pPr>
            <a:r>
              <a:rPr lang="ru-RU" sz="1700" b="1" dirty="0">
                <a:solidFill>
                  <a:srgbClr val="263248"/>
                </a:solidFill>
                <a:latin typeface="Roboto Condensed Light"/>
                <a:ea typeface="Roboto Condensed Light"/>
              </a:rPr>
              <a:t>Выбрать перспективные направления по профилю работы, отражающие современные подходы и тенденции в системе психолого-педагогического сопровождения образования;</a:t>
            </a:r>
          </a:p>
          <a:p>
            <a:pPr marL="457200" indent="-381000">
              <a:buClr>
                <a:srgbClr val="C7D3E6"/>
              </a:buClr>
              <a:buSzPts val="2400"/>
              <a:buFont typeface="Roboto Condensed Light"/>
              <a:buChar char="▰"/>
            </a:pPr>
            <a:r>
              <a:rPr lang="ru-RU" sz="1700" b="1" dirty="0">
                <a:solidFill>
                  <a:srgbClr val="263248"/>
                </a:solidFill>
                <a:latin typeface="Roboto Condensed Light"/>
                <a:ea typeface="Roboto Condensed Light"/>
              </a:rPr>
              <a:t>Оказать методическую поддержку конкурсанту по вопросам нормативно-правового обеспечения деятельности, теоретическим основам профессиональной деятельности, по работе с документами;</a:t>
            </a:r>
          </a:p>
          <a:p>
            <a:pPr marL="457200" indent="-381000">
              <a:buClr>
                <a:srgbClr val="C7D3E6"/>
              </a:buClr>
              <a:buSzPts val="2400"/>
              <a:buFont typeface="Roboto Condensed Light"/>
              <a:buChar char="▰"/>
            </a:pPr>
            <a:r>
              <a:rPr lang="ru-RU" sz="1700" b="1" dirty="0">
                <a:solidFill>
                  <a:srgbClr val="263248"/>
                </a:solidFill>
                <a:latin typeface="Roboto Condensed Light"/>
                <a:ea typeface="Roboto Condensed Light"/>
              </a:rPr>
              <a:t>Привлекать конкурсанта в участию в городских и региональных мероприятиях в качестве спикера;</a:t>
            </a:r>
          </a:p>
          <a:p>
            <a:pPr marL="457200" indent="-381000">
              <a:buClr>
                <a:srgbClr val="C7D3E6"/>
              </a:buClr>
              <a:buSzPts val="2400"/>
              <a:buFont typeface="Roboto Condensed Light"/>
              <a:buChar char="▰"/>
            </a:pPr>
            <a:r>
              <a:rPr lang="ru-RU" sz="1700" b="1" dirty="0">
                <a:solidFill>
                  <a:srgbClr val="263248"/>
                </a:solidFill>
                <a:latin typeface="Roboto Condensed Light"/>
                <a:ea typeface="Roboto Condensed Light"/>
              </a:rPr>
              <a:t>Осуществлять анализ записи репетиционных мероприятий с их последующим анализом;</a:t>
            </a:r>
          </a:p>
          <a:p>
            <a:pPr marL="457200" indent="-381000">
              <a:buClr>
                <a:srgbClr val="C7D3E6"/>
              </a:buClr>
              <a:buSzPts val="2400"/>
              <a:buFont typeface="Roboto Condensed Light"/>
              <a:buChar char="▰"/>
            </a:pPr>
            <a:r>
              <a:rPr lang="ru-RU" sz="1700" b="1" dirty="0">
                <a:solidFill>
                  <a:srgbClr val="263248"/>
                </a:solidFill>
                <a:latin typeface="Roboto Condensed Light"/>
                <a:ea typeface="Roboto Condensed Light"/>
              </a:rPr>
              <a:t>Провести психологическую подготовку конкурсанта,  обеспечить его мотивационную готовность.</a:t>
            </a:r>
            <a:endParaRPr lang="ru-RU" sz="1800" b="1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77" y="512398"/>
            <a:ext cx="572494" cy="550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1507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921729" y="385665"/>
            <a:ext cx="5415461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2200" dirty="0"/>
              <a:t>Конкурное испытание «Мастер-класс»</a:t>
            </a:r>
            <a:endParaRPr sz="2200" dirty="0"/>
          </a:p>
        </p:txBody>
      </p:sp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5" name="Прямоугольник 4"/>
          <p:cNvSpPr/>
          <p:nvPr/>
        </p:nvSpPr>
        <p:spPr>
          <a:xfrm>
            <a:off x="166978" y="1422327"/>
            <a:ext cx="8587408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6200">
              <a:buClr>
                <a:srgbClr val="C7D3E6"/>
              </a:buClr>
              <a:buSzPts val="2400"/>
            </a:pPr>
            <a:r>
              <a:rPr lang="ru-RU" sz="2000" b="1" dirty="0">
                <a:solidFill>
                  <a:srgbClr val="FF9800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Мастер-класс  -</a:t>
            </a:r>
            <a:r>
              <a:rPr lang="ru-RU" sz="2000" dirty="0"/>
              <a:t> </a:t>
            </a:r>
            <a:r>
              <a:rPr lang="ru-RU" sz="1800" b="1" dirty="0">
                <a:solidFill>
                  <a:srgbClr val="263248"/>
                </a:solidFill>
                <a:latin typeface="Roboto Condensed Light"/>
                <a:ea typeface="Roboto Condensed Light"/>
              </a:rPr>
              <a:t>это особый жанр обобщения и распространения профессионального опыта, представляющий собой</a:t>
            </a:r>
            <a:r>
              <a:rPr lang="ru-RU" sz="1800" b="1" u="sng" dirty="0">
                <a:solidFill>
                  <a:srgbClr val="263248"/>
                </a:solidFill>
                <a:latin typeface="Roboto Condensed Light"/>
                <a:ea typeface="Roboto Condensed Light"/>
              </a:rPr>
              <a:t> фундаментально разработанные (с опорой на определенные теоретические положения и принципы) оригинальный метод или авторскую методику (технологию)</a:t>
            </a:r>
            <a:r>
              <a:rPr lang="ru-RU" sz="1800" b="1" dirty="0">
                <a:solidFill>
                  <a:srgbClr val="263248"/>
                </a:solidFill>
                <a:latin typeface="Roboto Condensed Light"/>
                <a:ea typeface="Roboto Condensed Light"/>
              </a:rPr>
              <a:t>. </a:t>
            </a:r>
          </a:p>
          <a:p>
            <a:pPr marL="76200">
              <a:buClr>
                <a:srgbClr val="C7D3E6"/>
              </a:buClr>
              <a:buSzPts val="2400"/>
            </a:pPr>
            <a:endParaRPr lang="ru-RU" sz="600" b="1" dirty="0">
              <a:solidFill>
                <a:srgbClr val="263248"/>
              </a:solidFill>
              <a:latin typeface="Roboto Condensed Light"/>
              <a:ea typeface="Roboto Condensed Light"/>
            </a:endParaRPr>
          </a:p>
          <a:p>
            <a:pPr marL="76200">
              <a:buClr>
                <a:srgbClr val="C7D3E6"/>
              </a:buClr>
              <a:buSzPts val="2400"/>
            </a:pPr>
            <a:r>
              <a:rPr lang="ru-RU" sz="1800" b="1" dirty="0">
                <a:solidFill>
                  <a:srgbClr val="FF9800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Мастер-класс </a:t>
            </a:r>
            <a:r>
              <a:rPr lang="ru-RU" sz="1800" b="1" dirty="0">
                <a:solidFill>
                  <a:srgbClr val="263248"/>
                </a:solidFill>
                <a:latin typeface="Roboto Condensed Light"/>
                <a:ea typeface="Roboto Condensed Light"/>
              </a:rPr>
              <a:t>- оригинальный метод обучения и конкретное занятие </a:t>
            </a:r>
            <a:r>
              <a:rPr lang="ru-RU" sz="1800" b="1" u="sng" dirty="0">
                <a:solidFill>
                  <a:srgbClr val="263248"/>
                </a:solidFill>
                <a:latin typeface="Roboto Condensed Light"/>
                <a:ea typeface="Roboto Condensed Light"/>
              </a:rPr>
              <a:t>по совершенствованию практического мастерства</a:t>
            </a:r>
            <a:r>
              <a:rPr lang="ru-RU" sz="1800" b="1" dirty="0">
                <a:solidFill>
                  <a:srgbClr val="263248"/>
                </a:solidFill>
                <a:latin typeface="Roboto Condensed Light"/>
                <a:ea typeface="Roboto Condensed Light"/>
              </a:rPr>
              <a:t>, проводимое специалистом в определённой области деятельности</a:t>
            </a:r>
            <a:r>
              <a:rPr lang="ru-RU" sz="1800" b="1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 .</a:t>
            </a:r>
          </a:p>
          <a:p>
            <a:pPr marL="76200">
              <a:buClr>
                <a:srgbClr val="C7D3E6"/>
              </a:buClr>
              <a:buSzPts val="2400"/>
            </a:pPr>
            <a:endParaRPr lang="ru-RU" sz="600" b="1" dirty="0">
              <a:solidFill>
                <a:srgbClr val="263248"/>
              </a:solidFill>
              <a:latin typeface="Roboto Condensed Light"/>
              <a:ea typeface="Roboto Condensed Light"/>
              <a:sym typeface="Roboto Condensed Light"/>
            </a:endParaRPr>
          </a:p>
          <a:p>
            <a:pPr marL="76200">
              <a:buClr>
                <a:srgbClr val="C7D3E6"/>
              </a:buClr>
              <a:buSzPts val="2400"/>
            </a:pPr>
            <a:r>
              <a:rPr lang="ru-RU" sz="1800" b="1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Мастер-класс может дополняться теоретическим обзором актуальных проблем и технологий, однако </a:t>
            </a:r>
            <a:r>
              <a:rPr lang="ru-RU" sz="1800" b="1" dirty="0">
                <a:solidFill>
                  <a:srgbClr val="FF9800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rPr>
              <a:t>главная задача — передать способы деятельности </a:t>
            </a:r>
            <a:r>
              <a:rPr lang="ru-RU" sz="1800" b="1" dirty="0">
                <a:solidFill>
                  <a:srgbClr val="263248"/>
                </a:solidFill>
                <a:latin typeface="Roboto Condensed Light"/>
                <a:ea typeface="Roboto Condensed Light"/>
                <a:sym typeface="Roboto Condensed Light"/>
              </a:rPr>
              <a:t>(приём, метод, методика или технология) а не сообщить информацию.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77" y="512398"/>
            <a:ext cx="572494" cy="550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4623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1"/>
          <p:cNvSpPr txBox="1">
            <a:spLocks noGrp="1"/>
          </p:cNvSpPr>
          <p:nvPr>
            <p:ph type="ctrTitle"/>
          </p:nvPr>
        </p:nvSpPr>
        <p:spPr>
          <a:xfrm>
            <a:off x="533399" y="1194753"/>
            <a:ext cx="6193971" cy="20002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4400" dirty="0"/>
              <a:t>Спасибо за внимание!</a:t>
            </a:r>
            <a:endParaRPr sz="3400" dirty="0"/>
          </a:p>
        </p:txBody>
      </p:sp>
    </p:spTree>
    <p:extLst>
      <p:ext uri="{BB962C8B-B14F-4D97-AF65-F5344CB8AC3E}">
        <p14:creationId xmlns:p14="http://schemas.microsoft.com/office/powerpoint/2010/main" val="4242598501"/>
      </p:ext>
    </p:extLst>
  </p:cSld>
  <p:clrMapOvr>
    <a:masterClrMapping/>
  </p:clrMapOvr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4233</TotalTime>
  <Words>489</Words>
  <Application>Microsoft Office PowerPoint</Application>
  <PresentationFormat>Экран (16:9)</PresentationFormat>
  <Paragraphs>64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Arvo</vt:lpstr>
      <vt:lpstr>Roboto Condensed</vt:lpstr>
      <vt:lpstr>Roboto Condensed Light</vt:lpstr>
      <vt:lpstr>Salerio template</vt:lpstr>
      <vt:lpstr>Рекомендации по подготовке конкурсанта к федеральному этапу конкурса </vt:lpstr>
      <vt:lpstr>Цели и задачи конкурса</vt:lpstr>
      <vt:lpstr>Этапы конкурса</vt:lpstr>
      <vt:lpstr>Условия эффективной подготовки конкурсантов</vt:lpstr>
      <vt:lpstr>Алгоритм подготовки конкурсанта </vt:lpstr>
      <vt:lpstr>Конкурное испытание «Мастер-класс»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Алан</dc:creator>
  <cp:lastModifiedBy>Олеся Леонова</cp:lastModifiedBy>
  <cp:revision>113</cp:revision>
  <dcterms:modified xsi:type="dcterms:W3CDTF">2019-08-08T10:20:03Z</dcterms:modified>
</cp:coreProperties>
</file>